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10" r:id="rId5"/>
    <p:sldId id="276" r:id="rId6"/>
    <p:sldId id="313" r:id="rId7"/>
    <p:sldId id="286" r:id="rId8"/>
    <p:sldId id="302" r:id="rId9"/>
    <p:sldId id="311" r:id="rId10"/>
    <p:sldId id="307" r:id="rId11"/>
    <p:sldId id="271" r:id="rId12"/>
    <p:sldId id="308" r:id="rId13"/>
    <p:sldId id="309" r:id="rId14"/>
    <p:sldId id="312" r:id="rId15"/>
    <p:sldId id="3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EE6"/>
    <a:srgbClr val="132BDC"/>
    <a:srgbClr val="DCE0FC"/>
    <a:srgbClr val="FDF200"/>
    <a:srgbClr val="80FBE5"/>
    <a:srgbClr val="3CF3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3" autoAdjust="0"/>
    <p:restoredTop sz="94626"/>
  </p:normalViewPr>
  <p:slideViewPr>
    <p:cSldViewPr snapToGrid="0">
      <p:cViewPr varScale="1">
        <p:scale>
          <a:sx n="106" d="100"/>
          <a:sy n="106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7" d="100"/>
          <a:sy n="137" d="100"/>
        </p:scale>
        <p:origin x="674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2/27/2025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2/27/2025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 descr="Gap between two buildings against the blue sky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7" y="1399032"/>
            <a:ext cx="6757416" cy="3427502"/>
          </a:xfrm>
        </p:spPr>
        <p:txBody>
          <a:bodyPr lIns="0" tIns="0" rIns="0" bIns="0" anchor="t">
            <a:noAutofit/>
          </a:bodyPr>
          <a:lstStyle>
            <a:lvl1pPr algn="l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768" y="417444"/>
            <a:ext cx="7414940" cy="883258"/>
          </a:xfrm>
        </p:spPr>
        <p:txBody>
          <a:bodyPr lIns="0" tIns="0" rIns="0" bIns="18288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837944"/>
            <a:ext cx="3941064" cy="4270248"/>
          </a:xfrm>
        </p:spPr>
        <p:txBody>
          <a:bodyPr lIns="91440" tIns="45720" rIns="91440" bIns="4572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 cap="all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731A911-7B7E-249D-2D6A-132D4B395A3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614416" y="1837944"/>
            <a:ext cx="5358384" cy="427024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987AE2-5803-BA29-C76B-C9FA864D3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8540B3-3734-5A53-D7E0-D89871A37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0858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E6B22B6-D5E7-7C52-B588-374568C8D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911096"/>
            <a:ext cx="4837176" cy="289864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cap="none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CDBC7A5-FE31-E809-7729-4AFA9CFD0DEB}"/>
              </a:ext>
            </a:extLst>
          </p:cNvPr>
          <p:cNvSpPr>
            <a:spLocks noGrp="1"/>
          </p:cNvSpPr>
          <p:nvPr>
            <p:ph sz="half" idx="36"/>
          </p:nvPr>
        </p:nvSpPr>
        <p:spPr>
          <a:xfrm>
            <a:off x="6812280" y="1911096"/>
            <a:ext cx="4453128" cy="1911096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cap="none" baseline="0">
                <a:latin typeface="+mn-lt"/>
              </a:defRPr>
            </a:lvl1pPr>
            <a:lvl2pPr marL="54864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82296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2280" y="4242816"/>
            <a:ext cx="4123944" cy="261518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 walking intersection with one lone person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6" name="Freeform 12">
            <a:extLst>
              <a:ext uri="{FF2B5EF4-FFF2-40B4-BE49-F238E27FC236}">
                <a16:creationId xmlns:a16="http://schemas.microsoft.com/office/drawing/2014/main" id="{82C1C4E7-A67E-5E90-3669-D2982C30E4FC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anchor="b">
            <a:noAutofit/>
          </a:bodyPr>
          <a:lstStyle>
            <a:lvl1pPr>
              <a:defRPr sz="32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4078224"/>
            <a:ext cx="5444517" cy="1731890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5029200" cy="2157984"/>
          </a:xfrm>
        </p:spPr>
        <p:txBody>
          <a:bodyPr lIns="0" tIns="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127248"/>
            <a:ext cx="4834517" cy="310896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21A89689-0612-8B49-DF4A-1864B8558C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FE54DA2-6D33-7833-E646-95347EF8B9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7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5093208" cy="2189223"/>
          </a:xfrm>
        </p:spPr>
        <p:txBody>
          <a:bodyPr lIns="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8" y="3145536"/>
            <a:ext cx="4306824" cy="23134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F214F5-1EBC-DA96-F275-05A0133562D0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3" y="1106424"/>
            <a:ext cx="6839712" cy="1746504"/>
          </a:xfrm>
        </p:spPr>
        <p:txBody>
          <a:bodyPr lIns="0" tIns="0" rIns="0" bIns="0" anchor="b">
            <a:noAutofit/>
          </a:bodyPr>
          <a:lstStyle>
            <a:lvl1pPr>
              <a:defRPr sz="3200" baseline="0"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236976"/>
            <a:ext cx="5248656" cy="266090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0960" y="804672"/>
            <a:ext cx="3475649" cy="524865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1325880"/>
            <a:ext cx="5093208" cy="2816352"/>
          </a:xfrm>
        </p:spPr>
        <p:txBody>
          <a:bodyPr lIns="0" tIns="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3408" y="4462272"/>
            <a:ext cx="3995928" cy="195681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D6A538-39F8-D45E-F4C1-38779C640BB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0512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5" name="Picture 14" descr="Modern house with cubic design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06" r="17667" b="23487"/>
          <a:stretch/>
        </p:blipFill>
        <p:spPr>
          <a:xfrm>
            <a:off x="4124294" y="2125402"/>
            <a:ext cx="7678065" cy="473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420624"/>
            <a:ext cx="10954512" cy="1463040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200" b="0" i="0" spc="60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D9CFE2-F1DE-34DA-A154-9AE903E5B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899" y="2231136"/>
            <a:ext cx="4828032" cy="3566160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D5B031-92C7-C093-2551-D07457044EAC}"/>
              </a:ext>
            </a:extLst>
          </p:cNvPr>
          <p:cNvGrpSpPr/>
          <p:nvPr userDrawn="1"/>
        </p:nvGrpSpPr>
        <p:grpSpPr>
          <a:xfrm>
            <a:off x="-1" y="-2"/>
            <a:ext cx="12191610" cy="6858001"/>
            <a:chOff x="-1" y="-2"/>
            <a:chExt cx="12191610" cy="6858001"/>
          </a:xfrm>
        </p:grpSpPr>
        <p:pic>
          <p:nvPicPr>
            <p:cNvPr id="4" name="Picture Placeholder 14" descr="White modern architecture">
              <a:extLst>
                <a:ext uri="{FF2B5EF4-FFF2-40B4-BE49-F238E27FC236}">
                  <a16:creationId xmlns:a16="http://schemas.microsoft.com/office/drawing/2014/main" id="{21A49D77-8AEF-828A-03A8-2845B710D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6155702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5" name="Picture Placeholder 14" descr="White modern architecture">
              <a:extLst>
                <a:ext uri="{FF2B5EF4-FFF2-40B4-BE49-F238E27FC236}">
                  <a16:creationId xmlns:a16="http://schemas.microsoft.com/office/drawing/2014/main" id="{206EA98F-16E6-C607-6268-D08FD83B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1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7E6947B8-AA10-E633-EF28-E1A80069E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8932" y="0"/>
            <a:ext cx="6894136" cy="6894136"/>
          </a:xfrm>
          <a:custGeom>
            <a:avLst/>
            <a:gdLst>
              <a:gd name="connsiteX0" fmla="*/ 3447068 w 6894136"/>
              <a:gd name="connsiteY0" fmla="*/ 0 h 6894136"/>
              <a:gd name="connsiteX1" fmla="*/ 6894136 w 6894136"/>
              <a:gd name="connsiteY1" fmla="*/ 3447068 h 6894136"/>
              <a:gd name="connsiteX2" fmla="*/ 3447068 w 6894136"/>
              <a:gd name="connsiteY2" fmla="*/ 6894136 h 6894136"/>
              <a:gd name="connsiteX3" fmla="*/ 0 w 6894136"/>
              <a:gd name="connsiteY3" fmla="*/ 3447068 h 6894136"/>
              <a:gd name="connsiteX4" fmla="*/ 3447068 w 6894136"/>
              <a:gd name="connsiteY4" fmla="*/ 0 h 689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4136" h="6894136">
                <a:moveTo>
                  <a:pt x="3447068" y="0"/>
                </a:moveTo>
                <a:cubicBezTo>
                  <a:pt x="5350831" y="0"/>
                  <a:pt x="6894136" y="1543305"/>
                  <a:pt x="6894136" y="3447068"/>
                </a:cubicBezTo>
                <a:cubicBezTo>
                  <a:pt x="6894136" y="5350831"/>
                  <a:pt x="5350831" y="6894136"/>
                  <a:pt x="3447068" y="6894136"/>
                </a:cubicBezTo>
                <a:cubicBezTo>
                  <a:pt x="1543305" y="6894136"/>
                  <a:pt x="0" y="5350831"/>
                  <a:pt x="0" y="3447068"/>
                </a:cubicBezTo>
                <a:cubicBezTo>
                  <a:pt x="0" y="1543305"/>
                  <a:pt x="1543305" y="0"/>
                  <a:pt x="34470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773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68680"/>
            <a:ext cx="5248656" cy="2157984"/>
          </a:xfrm>
        </p:spPr>
        <p:txBody>
          <a:bodyPr lIns="0" tIns="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075B629-22B4-B399-5D07-4652BF6821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1934275 w 4577463"/>
              <a:gd name="connsiteY7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564249" y="286676"/>
                  <a:pt x="1215784" y="0"/>
                  <a:pt x="19342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B16EE8-89D3-7E4F-90BE-68EAAD85CBB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729984" y="786384"/>
            <a:ext cx="4617720" cy="2770632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2pPr>
            <a:lvl3pPr marL="283464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54864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82296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9984" y="3858768"/>
            <a:ext cx="4617720" cy="2770632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837944"/>
            <a:ext cx="10085832" cy="1426464"/>
          </a:xfrm>
        </p:spPr>
        <p:txBody>
          <a:bodyPr lIns="0" tIns="45720" rIns="91440" bIns="4572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731A911-7B7E-249D-2D6A-132D4B395A3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50392" y="3950208"/>
            <a:ext cx="10085832" cy="2331720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82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1" r:id="rId3"/>
    <p:sldLayoutId id="2147483664" r:id="rId4"/>
    <p:sldLayoutId id="2147483659" r:id="rId5"/>
    <p:sldLayoutId id="2147483654" r:id="rId6"/>
    <p:sldLayoutId id="2147483667" r:id="rId7"/>
    <p:sldLayoutId id="2147483665" r:id="rId8"/>
    <p:sldLayoutId id="2147483669" r:id="rId9"/>
    <p:sldLayoutId id="2147483670" r:id="rId10"/>
    <p:sldLayoutId id="2147483652" r:id="rId11"/>
    <p:sldLayoutId id="2147483656" r:id="rId12"/>
    <p:sldLayoutId id="2147483663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7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C5300-AC43-F396-6E83-73A31578C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68" y="1873165"/>
            <a:ext cx="9203131" cy="3427502"/>
          </a:xfrm>
        </p:spPr>
        <p:txBody>
          <a:bodyPr/>
          <a:lstStyle/>
          <a:p>
            <a:r>
              <a:rPr lang="en-US" dirty="0"/>
              <a:t>Pacamor </a:t>
            </a:r>
            <a:r>
              <a:rPr lang="en-US" dirty="0" err="1"/>
              <a:t>Kubar’s</a:t>
            </a:r>
            <a:r>
              <a:rPr lang="en-US" dirty="0"/>
              <a:t> top accomplishments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3BE460-3185-CD59-0215-356A228DF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768" y="352360"/>
            <a:ext cx="7414940" cy="883258"/>
          </a:xfrm>
        </p:spPr>
        <p:txBody>
          <a:bodyPr/>
          <a:lstStyle/>
          <a:p>
            <a:r>
              <a:rPr lang="en-US" dirty="0"/>
              <a:t>The height of excellence </a:t>
            </a:r>
          </a:p>
        </p:txBody>
      </p:sp>
      <p:pic>
        <p:nvPicPr>
          <p:cNvPr id="5" name="Picture 4" descr="A globe inside a ball bearing&#10;&#10;AI-generated content may be incorrect.">
            <a:extLst>
              <a:ext uri="{FF2B5EF4-FFF2-40B4-BE49-F238E27FC236}">
                <a16:creationId xmlns:a16="http://schemas.microsoft.com/office/drawing/2014/main" id="{D7B3CCA1-5671-DB02-BBE9-EEFD15AA5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32" y="3700306"/>
            <a:ext cx="2425403" cy="1346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16A5CF-2C34-C1D7-8EC2-4F1ED77C8A2B}"/>
              </a:ext>
            </a:extLst>
          </p:cNvPr>
          <p:cNvSpPr txBox="1"/>
          <p:nvPr/>
        </p:nvSpPr>
        <p:spPr>
          <a:xfrm>
            <a:off x="6664894" y="305966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haroni" panose="02010803020104030203" pitchFamily="2" charset="-79"/>
                <a:cs typeface="Aharoni" panose="02010803020104030203" pitchFamily="2" charset="-79"/>
              </a:rPr>
              <a:t>Past &amp; Present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3295B7-5F0E-A8F9-5906-9567BDD2F726}"/>
              </a:ext>
            </a:extLst>
          </p:cNvPr>
          <p:cNvSpPr txBox="1"/>
          <p:nvPr/>
        </p:nvSpPr>
        <p:spPr>
          <a:xfrm>
            <a:off x="623032" y="5973024"/>
            <a:ext cx="373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Aerospace and Defense edition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152640-D774-E72A-8F23-08D66E24F282}"/>
              </a:ext>
            </a:extLst>
          </p:cNvPr>
          <p:cNvSpPr txBox="1"/>
          <p:nvPr/>
        </p:nvSpPr>
        <p:spPr>
          <a:xfrm>
            <a:off x="816768" y="1504272"/>
            <a:ext cx="318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concise look into some of</a:t>
            </a:r>
          </a:p>
        </p:txBody>
      </p:sp>
    </p:spTree>
    <p:extLst>
      <p:ext uri="{BB962C8B-B14F-4D97-AF65-F5344CB8AC3E}">
        <p14:creationId xmlns:p14="http://schemas.microsoft.com/office/powerpoint/2010/main" val="3867488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BA8B96-A97F-34F3-6F87-24039CBE0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365760"/>
            <a:ext cx="10085832" cy="978408"/>
          </a:xfrm>
        </p:spPr>
        <p:txBody>
          <a:bodyPr/>
          <a:lstStyle/>
          <a:p>
            <a:r>
              <a:rPr lang="en-US" dirty="0"/>
              <a:t>MORTER FUZES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235974-1A3D-2F95-9DA6-0B610F0E5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603" y="1911096"/>
            <a:ext cx="5047060" cy="2898648"/>
          </a:xfrm>
        </p:spPr>
        <p:txBody>
          <a:bodyPr/>
          <a:lstStyle/>
          <a:p>
            <a:r>
              <a:rPr lang="en-US" dirty="0"/>
              <a:t>PKB bearings are an essential part of M734 Morter </a:t>
            </a:r>
            <a:r>
              <a:rPr lang="en-US" dirty="0" err="1"/>
              <a:t>fuzes</a:t>
            </a:r>
            <a:r>
              <a:rPr lang="en-US" dirty="0"/>
              <a:t>, used by the US Army and its allies.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F300-07D0-6B39-2D9D-ACA25BCE9EC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A16232-26A5-5976-4EB0-BDA2944D3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3870445" y="2819362"/>
            <a:ext cx="1088802" cy="6988486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 descr="A bomb on a table&#10;&#10;AI-generated content may be incorrect.">
            <a:extLst>
              <a:ext uri="{FF2B5EF4-FFF2-40B4-BE49-F238E27FC236}">
                <a16:creationId xmlns:a16="http://schemas.microsoft.com/office/drawing/2014/main" id="{7D31D493-1727-06CB-30B7-07565085A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609" y="3048000"/>
            <a:ext cx="9763913" cy="30553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EBB7FD7-9673-B75B-82D8-07FFA39FE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067" y="2086932"/>
            <a:ext cx="721894" cy="72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white text&#10;&#10;AI-generated content may be incorrect.">
            <a:extLst>
              <a:ext uri="{FF2B5EF4-FFF2-40B4-BE49-F238E27FC236}">
                <a16:creationId xmlns:a16="http://schemas.microsoft.com/office/drawing/2014/main" id="{EDB9671E-8E8D-C8C9-2C11-1F53FC1524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90" r="21056"/>
          <a:stretch/>
        </p:blipFill>
        <p:spPr>
          <a:xfrm>
            <a:off x="9529011" y="1950750"/>
            <a:ext cx="721894" cy="99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7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rthrop Grumman to Develop New Guided Ammunition for the US Navy |  Northrop Grumman">
            <a:extLst>
              <a:ext uri="{FF2B5EF4-FFF2-40B4-BE49-F238E27FC236}">
                <a16:creationId xmlns:a16="http://schemas.microsoft.com/office/drawing/2014/main" id="{5BCFDCAA-41E9-F98F-CA66-A2B647768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" b="21141"/>
          <a:stretch/>
        </p:blipFill>
        <p:spPr bwMode="auto">
          <a:xfrm>
            <a:off x="-154003" y="2802383"/>
            <a:ext cx="12346004" cy="540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5F6516-86CA-8AC2-0330-03B8F2F2F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57mm guided bullets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91E94A-9D58-906C-1E5D-09969DADBED9}"/>
              </a:ext>
            </a:extLst>
          </p:cNvPr>
          <p:cNvSpPr txBox="1"/>
          <p:nvPr/>
        </p:nvSpPr>
        <p:spPr>
          <a:xfrm>
            <a:off x="5117493" y="1926190"/>
            <a:ext cx="59317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Northrop Grumman’s 57mm guided ammunition are </a:t>
            </a:r>
            <a:r>
              <a:rPr lang="en-US" b="0" i="0" dirty="0">
                <a:effectLst/>
              </a:rPr>
              <a:t>high-explosive shells designed to defend against fast-moving threats like drones and surface ships. </a:t>
            </a:r>
          </a:p>
          <a:p>
            <a:endParaRPr lang="en-US" dirty="0"/>
          </a:p>
          <a:p>
            <a:r>
              <a:rPr lang="en-US" b="0" i="0" dirty="0">
                <a:effectLst/>
              </a:rPr>
              <a:t>The ammunition is used by the US Navy, and </a:t>
            </a:r>
            <a:r>
              <a:rPr lang="en-US" dirty="0"/>
              <a:t>has Pacamor </a:t>
            </a:r>
            <a:r>
              <a:rPr lang="en-US" dirty="0" err="1"/>
              <a:t>Kubar’s</a:t>
            </a:r>
            <a:r>
              <a:rPr lang="en-US" dirty="0"/>
              <a:t> bearings inside, to assist in the internal trajectory system. </a:t>
            </a:r>
          </a:p>
        </p:txBody>
      </p:sp>
      <p:pic>
        <p:nvPicPr>
          <p:cNvPr id="8196" name="Picture 4" descr="Northrop Grumman Logo, symbol, meaning, history, PNG, brand">
            <a:extLst>
              <a:ext uri="{FF2B5EF4-FFF2-40B4-BE49-F238E27FC236}">
                <a16:creationId xmlns:a16="http://schemas.microsoft.com/office/drawing/2014/main" id="{8804B647-AECB-8E8E-4D88-EFB5AFE35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6" y="5657850"/>
            <a:ext cx="1352550" cy="76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540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DE3CA-B45D-241B-1BA8-159047477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957" y="282394"/>
            <a:ext cx="5985159" cy="1594507"/>
          </a:xfrm>
        </p:spPr>
        <p:txBody>
          <a:bodyPr/>
          <a:lstStyle/>
          <a:p>
            <a:r>
              <a:rPr lang="en-US" dirty="0"/>
              <a:t>Top supplier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40842-B91B-2E59-6778-4A5D759AF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4552" y="2557432"/>
            <a:ext cx="7602564" cy="2779776"/>
          </a:xfrm>
        </p:spPr>
        <p:txBody>
          <a:bodyPr/>
          <a:lstStyle/>
          <a:p>
            <a:pPr marL="0" marR="0"/>
            <a:r>
              <a:rPr lang="en-US" sz="1400" dirty="0">
                <a:solidFill>
                  <a:srgbClr val="000000"/>
                </a:solidFill>
                <a:effectLst/>
                <a:latin typeface="Californian FB" panose="0207040306080B030204" pitchFamily="18" charset="0"/>
                <a:ea typeface="Aptos" panose="020B0004020202020204" pitchFamily="34" charset="0"/>
              </a:rPr>
              <a:t>Pacamor Kubar Bearings(PKB) is an industry leader in the manufacturing &amp; development of precision and miniature ball bearings.  We supply bearings for nearly every industry, including aerospace/space and defense, aviation, medical, and industrial.</a:t>
            </a:r>
            <a:endParaRPr lang="en-US" sz="14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/>
            <a:br>
              <a:rPr lang="en-US" sz="1400" dirty="0">
                <a:solidFill>
                  <a:srgbClr val="000000"/>
                </a:solidFill>
                <a:effectLst/>
                <a:latin typeface="Californian FB" panose="0207040306080B030204" pitchFamily="18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effectLst/>
                <a:latin typeface="Californian FB" panose="0207040306080B030204" pitchFamily="18" charset="0"/>
                <a:ea typeface="Aptos" panose="020B0004020202020204" pitchFamily="34" charset="0"/>
                <a:cs typeface="Calibri" panose="020F0502020204030204" pitchFamily="34" charset="0"/>
              </a:rPr>
              <a:t>PKB is proud to be a veteran-owned company that manufactures each bearing in-house, with zero foreign outsourcing.  We conform to industry leading manufacturing processes and quality control.  All of our bearings are DFARS-compliant, and we take pride in being a leading OEM supplier.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EA58EE-73F9-614E-7126-81531E4673E0}"/>
              </a:ext>
            </a:extLst>
          </p:cNvPr>
          <p:cNvSpPr txBox="1"/>
          <p:nvPr/>
        </p:nvSpPr>
        <p:spPr>
          <a:xfrm>
            <a:off x="3141553" y="5648407"/>
            <a:ext cx="3404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S/N Precision Enterprises Inc., dba Pacamor Kubar Bearings</a:t>
            </a:r>
          </a:p>
          <a:p>
            <a:pPr algn="ctr"/>
            <a:r>
              <a:rPr lang="en-US" sz="1200" dirty="0"/>
              <a:t>Cage Code 14927</a:t>
            </a:r>
          </a:p>
        </p:txBody>
      </p:sp>
    </p:spTree>
    <p:extLst>
      <p:ext uri="{BB962C8B-B14F-4D97-AF65-F5344CB8AC3E}">
        <p14:creationId xmlns:p14="http://schemas.microsoft.com/office/powerpoint/2010/main" val="1685552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CA0173-29FD-AFA2-C4D4-F4CAD9BFA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Aerospace &amp; space flight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FC01B0-7BC5-5869-A281-EF11B59BA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717" y="2167127"/>
            <a:ext cx="3941064" cy="4270248"/>
          </a:xfrm>
        </p:spPr>
        <p:txBody>
          <a:bodyPr anchor="t"/>
          <a:lstStyle/>
          <a:p>
            <a:r>
              <a:rPr lang="en-US" dirty="0"/>
              <a:t>Pacamor has an extensive reach, assisting some of the worlds largest aerospace OEM’s.</a:t>
            </a:r>
          </a:p>
        </p:txBody>
      </p:sp>
      <p:pic>
        <p:nvPicPr>
          <p:cNvPr id="14" name="Picture Placeholder 13" descr="Long exposure of a rocket launch">
            <a:extLst>
              <a:ext uri="{FF2B5EF4-FFF2-40B4-BE49-F238E27FC236}">
                <a16:creationId xmlns:a16="http://schemas.microsoft.com/office/drawing/2014/main" id="{B603978A-003D-ECA6-02D2-260C6A3BC3F4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/>
        </p:blipFill>
        <p:spPr>
          <a:xfrm>
            <a:off x="5614988" y="2055897"/>
            <a:ext cx="5357812" cy="383523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C540A3-65EE-42B7-2FA5-EA72C4D1C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669" y="3327812"/>
            <a:ext cx="2435956" cy="2129799"/>
          </a:xfrm>
          <a:prstGeom prst="rect">
            <a:avLst/>
          </a:prstGeom>
        </p:spPr>
      </p:pic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33608A05-2CC8-47D3-39A3-C4743EDB13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661" t="16330" r="25867" b="17651"/>
          <a:stretch/>
        </p:blipFill>
        <p:spPr>
          <a:xfrm>
            <a:off x="912462" y="5457611"/>
            <a:ext cx="393045" cy="401499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1250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F948A-D143-DD14-5D5A-D55D38E9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79" y="868680"/>
            <a:ext cx="6386128" cy="2157984"/>
          </a:xfrm>
        </p:spPr>
        <p:txBody>
          <a:bodyPr/>
          <a:lstStyle/>
          <a:p>
            <a:r>
              <a:rPr lang="en-US" dirty="0"/>
              <a:t>Docking station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B7BEF-AD8C-8C48-412B-734EF164A4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218" name="Picture 2" descr="iss space">
            <a:extLst>
              <a:ext uri="{FF2B5EF4-FFF2-40B4-BE49-F238E27FC236}">
                <a16:creationId xmlns:a16="http://schemas.microsoft.com/office/drawing/2014/main" id="{13E6508E-6710-BB25-FBB0-2DC02854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24" y="2814297"/>
            <a:ext cx="8323711" cy="41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77EE66-A915-780A-A5EE-73CC5A1A0B49}"/>
              </a:ext>
            </a:extLst>
          </p:cNvPr>
          <p:cNvSpPr txBox="1"/>
          <p:nvPr/>
        </p:nvSpPr>
        <p:spPr>
          <a:xfrm>
            <a:off x="715514" y="1788079"/>
            <a:ext cx="35966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Pacamor Kubar Bearings has supplied NASA and Honeywell with docking station bearings used throughout the International Space Station.</a:t>
            </a:r>
          </a:p>
        </p:txBody>
      </p:sp>
      <p:pic>
        <p:nvPicPr>
          <p:cNvPr id="9220" name="Picture 4" descr="Honeywell-Logo | Inspiring Workspaces by BOS">
            <a:extLst>
              <a:ext uri="{FF2B5EF4-FFF2-40B4-BE49-F238E27FC236}">
                <a16:creationId xmlns:a16="http://schemas.microsoft.com/office/drawing/2014/main" id="{705F8D75-E32D-D8B0-A681-C370EE416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30" y="2283015"/>
            <a:ext cx="866591" cy="48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ymbols of NASA - NASA">
            <a:extLst>
              <a:ext uri="{FF2B5EF4-FFF2-40B4-BE49-F238E27FC236}">
                <a16:creationId xmlns:a16="http://schemas.microsoft.com/office/drawing/2014/main" id="{4193E364-1844-A9C8-17B5-08CB9E317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04" y="2024269"/>
            <a:ext cx="708917" cy="30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flag and logo&#10;&#10;AI-generated content may be incorrect.">
            <a:extLst>
              <a:ext uri="{FF2B5EF4-FFF2-40B4-BE49-F238E27FC236}">
                <a16:creationId xmlns:a16="http://schemas.microsoft.com/office/drawing/2014/main" id="{E76C6D77-475C-C95D-F687-EEDED92E7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616" y="4033513"/>
            <a:ext cx="3678502" cy="2167563"/>
          </a:xfrm>
          <a:prstGeom prst="rect">
            <a:avLst/>
          </a:prstGeom>
          <a:effectLst>
            <a:reflection stA="0" endPos="65000" dist="127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8537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408" y="1325880"/>
            <a:ext cx="5093208" cy="2816352"/>
          </a:xfrm>
        </p:spPr>
        <p:txBody>
          <a:bodyPr/>
          <a:lstStyle/>
          <a:p>
            <a:r>
              <a:rPr lang="en-US" dirty="0"/>
              <a:t>James </a:t>
            </a:r>
            <a:r>
              <a:rPr lang="en-US" dirty="0" err="1"/>
              <a:t>webb</a:t>
            </a:r>
            <a:r>
              <a:rPr lang="en-US" dirty="0"/>
              <a:t> telescope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E8B56C7-C38F-E96E-3C19-8ACF8AF9E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537" y="4555116"/>
            <a:ext cx="4157180" cy="1956816"/>
          </a:xfrm>
        </p:spPr>
        <p:txBody>
          <a:bodyPr/>
          <a:lstStyle/>
          <a:p>
            <a:r>
              <a:rPr lang="en-US" dirty="0"/>
              <a:t>PKB’s bearings are utilized in the JWST’s complex sun shield system.</a:t>
            </a:r>
          </a:p>
        </p:txBody>
      </p:sp>
      <p:pic>
        <p:nvPicPr>
          <p:cNvPr id="2050" name="Picture 1" descr="Where Is Webb? NASA/Webb">
            <a:extLst>
              <a:ext uri="{FF2B5EF4-FFF2-40B4-BE49-F238E27FC236}">
                <a16:creationId xmlns:a16="http://schemas.microsoft.com/office/drawing/2014/main" id="{32774C08-A78B-3CFB-1557-1E478EA5D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21" y="1752800"/>
            <a:ext cx="3663333" cy="24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nasa #nasajpl #jpl #jetpropulsionlab #spectrum #space | Luciano Camilo  Alexandre | 109 comments">
            <a:extLst>
              <a:ext uri="{FF2B5EF4-FFF2-40B4-BE49-F238E27FC236}">
                <a16:creationId xmlns:a16="http://schemas.microsoft.com/office/drawing/2014/main" id="{CDB84173-79FC-7344-3EDB-1FBBD886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183" y="2087171"/>
            <a:ext cx="821684" cy="102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61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EA49A-DC7C-9C4F-2F9A-564E195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79" y="868680"/>
            <a:ext cx="5248656" cy="2157984"/>
          </a:xfrm>
        </p:spPr>
        <p:txBody>
          <a:bodyPr anchor="t"/>
          <a:lstStyle/>
          <a:p>
            <a:r>
              <a:rPr lang="en-US" dirty="0"/>
              <a:t>Mars2020</a:t>
            </a:r>
            <a:br>
              <a:rPr lang="en-US" dirty="0"/>
            </a:br>
            <a:r>
              <a:rPr lang="en-US" dirty="0"/>
              <a:t>rover</a:t>
            </a:r>
          </a:p>
        </p:txBody>
      </p:sp>
      <p:pic>
        <p:nvPicPr>
          <p:cNvPr id="23" name="Picture Placeholder 22" descr="View of desert landscape of Mars">
            <a:extLst>
              <a:ext uri="{FF2B5EF4-FFF2-40B4-BE49-F238E27FC236}">
                <a16:creationId xmlns:a16="http://schemas.microsoft.com/office/drawing/2014/main" id="{EA0720B9-8012-11BC-9281-4F57A58FAD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193" r="15193"/>
          <a:stretch/>
        </p:blipFill>
        <p:spPr>
          <a:xfrm>
            <a:off x="0" y="3159123"/>
            <a:ext cx="4577463" cy="3698875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716CAA9-374B-601A-A4B6-6F92CD18223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930940" y="1320184"/>
            <a:ext cx="4617720" cy="2770632"/>
          </a:xfrm>
        </p:spPr>
        <p:txBody>
          <a:bodyPr/>
          <a:lstStyle/>
          <a:p>
            <a:r>
              <a:rPr lang="en-US" dirty="0"/>
              <a:t>Nasa procured our bearings to be used in the perseverance rovers’ robotic arm and cache system. 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A4B6E0DA-DEBF-CAD7-638D-5FAC6A83C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B5704EA-7A65-5CC2-D428-F28396B0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Mars Rover Perseverance &amp; Ingenuity Helicopter by Metal Earth">
            <a:extLst>
              <a:ext uri="{FF2B5EF4-FFF2-40B4-BE49-F238E27FC236}">
                <a16:creationId xmlns:a16="http://schemas.microsoft.com/office/drawing/2014/main" id="{1E335C7B-8083-6A69-6F74-48C3FA355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736" y="2705500"/>
            <a:ext cx="4319605" cy="267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8C6689FC-B679-9E3E-8660-C53D5A195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879" y="3263104"/>
            <a:ext cx="1293113" cy="969835"/>
          </a:xfrm>
          <a:prstGeom prst="rect">
            <a:avLst/>
          </a:prstGeom>
        </p:spPr>
      </p:pic>
      <p:pic>
        <p:nvPicPr>
          <p:cNvPr id="3076" name="Picture 4" descr="Sierra Space Brand &amp; Logo Color Palette">
            <a:extLst>
              <a:ext uri="{FF2B5EF4-FFF2-40B4-BE49-F238E27FC236}">
                <a16:creationId xmlns:a16="http://schemas.microsoft.com/office/drawing/2014/main" id="{31CD9097-832C-03FD-B5B7-42D33672F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23167" r="17874" b="32169"/>
          <a:stretch/>
        </p:blipFill>
        <p:spPr bwMode="auto">
          <a:xfrm>
            <a:off x="5616440" y="5231247"/>
            <a:ext cx="1194163" cy="6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ymbols of NASA - NASA">
            <a:extLst>
              <a:ext uri="{FF2B5EF4-FFF2-40B4-BE49-F238E27FC236}">
                <a16:creationId xmlns:a16="http://schemas.microsoft.com/office/drawing/2014/main" id="{D9F40F5E-62C2-5CBF-357B-57AA8DD92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97" y="1782219"/>
            <a:ext cx="764547" cy="33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760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CBB2E-DC8C-C643-C8CB-DC779DE24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9EA60-BC14-03D9-D7C8-3169BEE98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4107" y="865802"/>
            <a:ext cx="4721778" cy="1773401"/>
          </a:xfrm>
        </p:spPr>
        <p:txBody>
          <a:bodyPr/>
          <a:lstStyle/>
          <a:p>
            <a:r>
              <a:rPr lang="en-US" sz="3200" dirty="0"/>
              <a:t>NASA DRAGONFLY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9DA91B-1395-F088-BB0B-CCF1504BA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258" y="3648639"/>
            <a:ext cx="4263023" cy="983431"/>
          </a:xfrm>
        </p:spPr>
        <p:txBody>
          <a:bodyPr/>
          <a:lstStyle/>
          <a:p>
            <a:r>
              <a:rPr lang="en-US" dirty="0"/>
              <a:t>Mission launch scheduled for 2026.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B89EB-189E-9FC5-C4DF-C4FCB774E1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 rot="16200000">
            <a:off x="11623675" y="6381750"/>
            <a:ext cx="568325" cy="384175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146" name="Picture 2" descr="NASA Dragonfly Mission to Titan">
            <a:extLst>
              <a:ext uri="{FF2B5EF4-FFF2-40B4-BE49-F238E27FC236}">
                <a16:creationId xmlns:a16="http://schemas.microsoft.com/office/drawing/2014/main" id="{701C3F5C-F061-55E0-285D-74207DA55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4" r="10249" b="23183"/>
          <a:stretch/>
        </p:blipFill>
        <p:spPr bwMode="auto">
          <a:xfrm>
            <a:off x="688258" y="1245157"/>
            <a:ext cx="3254478" cy="177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ASA, SpaceX Target August 18 to Launch Crew Rotation Mission">
            <a:extLst>
              <a:ext uri="{FF2B5EF4-FFF2-40B4-BE49-F238E27FC236}">
                <a16:creationId xmlns:a16="http://schemas.microsoft.com/office/drawing/2014/main" id="{4B9B42BF-3F15-F07E-9709-CFCFD2552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58" y="4750931"/>
            <a:ext cx="1817670" cy="102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ierra Space Brand Color Codes » BrandColorCode.com">
            <a:extLst>
              <a:ext uri="{FF2B5EF4-FFF2-40B4-BE49-F238E27FC236}">
                <a16:creationId xmlns:a16="http://schemas.microsoft.com/office/drawing/2014/main" id="{9D0A0299-657C-ED1A-5F2D-5C494ACE6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5" t="21897" r="18959" b="37252"/>
          <a:stretch/>
        </p:blipFill>
        <p:spPr bwMode="auto">
          <a:xfrm>
            <a:off x="1200587" y="5514913"/>
            <a:ext cx="1037800" cy="5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D55F51-92F3-11F7-44AF-5F5A4F95C5E7}"/>
              </a:ext>
            </a:extLst>
          </p:cNvPr>
          <p:cNvSpPr txBox="1"/>
          <p:nvPr/>
        </p:nvSpPr>
        <p:spPr>
          <a:xfrm>
            <a:off x="6854373" y="2909975"/>
            <a:ext cx="4263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Dragonfly’s </a:t>
            </a:r>
            <a:r>
              <a:rPr lang="en-US" dirty="0" err="1">
                <a:solidFill>
                  <a:schemeClr val="bg1"/>
                </a:solidFill>
              </a:rPr>
              <a:t>rotocraft</a:t>
            </a:r>
            <a:r>
              <a:rPr lang="en-US" dirty="0">
                <a:solidFill>
                  <a:schemeClr val="bg1"/>
                </a:solidFill>
              </a:rPr>
              <a:t> bearings will be made by PKB.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This spacecraft will touchdown on </a:t>
            </a:r>
            <a:r>
              <a:rPr lang="en-US" dirty="0" err="1">
                <a:solidFill>
                  <a:schemeClr val="bg1"/>
                </a:solidFill>
              </a:rPr>
              <a:t>Saturns</a:t>
            </a:r>
            <a:r>
              <a:rPr lang="en-US" dirty="0">
                <a:solidFill>
                  <a:schemeClr val="bg1"/>
                </a:solidFill>
              </a:rPr>
              <a:t>’ Moon, Titan.</a:t>
            </a:r>
          </a:p>
        </p:txBody>
      </p:sp>
    </p:spTree>
    <p:extLst>
      <p:ext uri="{BB962C8B-B14F-4D97-AF65-F5344CB8AC3E}">
        <p14:creationId xmlns:p14="http://schemas.microsoft.com/office/powerpoint/2010/main" val="1122815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metal bearings&#10;&#10;AI-generated content may be incorrect.">
            <a:extLst>
              <a:ext uri="{FF2B5EF4-FFF2-40B4-BE49-F238E27FC236}">
                <a16:creationId xmlns:a16="http://schemas.microsoft.com/office/drawing/2014/main" id="{9570D202-FEB8-72A2-1C82-D9D7935E3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"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15209">
            <a:off x="585901" y="4200290"/>
            <a:ext cx="3087694" cy="2249003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  <a:outerShdw dir="5400000" algn="ctr" rotWithShape="0">
              <a:schemeClr val="bg1">
                <a:alpha val="43000"/>
              </a:schemeClr>
            </a:outerShdw>
            <a:softEdge rad="1143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2C097A-775B-08E5-6C81-5BA1BCE9A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0"/>
            <a:ext cx="10122632" cy="1307592"/>
          </a:xfrm>
        </p:spPr>
        <p:txBody>
          <a:bodyPr/>
          <a:lstStyle/>
          <a:p>
            <a:r>
              <a:rPr lang="en-US" dirty="0"/>
              <a:t>LOW-ORBIT AND </a:t>
            </a:r>
            <a:br>
              <a:rPr lang="en-US" dirty="0"/>
            </a:br>
            <a:r>
              <a:rPr lang="en-US" dirty="0"/>
              <a:t>UNMANNED 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23B6C-8A52-6407-0C43-F01FB97CF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3D0B8-A224-3807-02F9-DC80D9A5DEF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723350" y="3323619"/>
            <a:ext cx="4249674" cy="2358857"/>
          </a:xfrm>
        </p:spPr>
        <p:txBody>
          <a:bodyPr/>
          <a:lstStyle/>
          <a:p>
            <a:r>
              <a:rPr lang="en-US" dirty="0"/>
              <a:t>Pacamor supplies companies with bearings for Low Earth Orbit (LEO) systems, particularly for reaction wheels.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 descr="Lockheed Martin Indago 3 Nordic Unmanned - Corona Todays">
            <a:extLst>
              <a:ext uri="{FF2B5EF4-FFF2-40B4-BE49-F238E27FC236}">
                <a16:creationId xmlns:a16="http://schemas.microsoft.com/office/drawing/2014/main" id="{E3D7C044-CC81-7881-35AB-DFAC73E81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056" y="582337"/>
            <a:ext cx="3853628" cy="224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ScanEagle UAV Aircraft No 274 | Australian War Memorial">
            <a:extLst>
              <a:ext uri="{FF2B5EF4-FFF2-40B4-BE49-F238E27FC236}">
                <a16:creationId xmlns:a16="http://schemas.microsoft.com/office/drawing/2014/main" id="{695E6C1F-6FA0-7FF6-DB90-6C20CC8FF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 t="6314" r="3443" b="12556"/>
          <a:stretch/>
        </p:blipFill>
        <p:spPr bwMode="auto">
          <a:xfrm>
            <a:off x="424913" y="1707823"/>
            <a:ext cx="5542750" cy="2560981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logo with white text&#10;&#10;AI-generated content may be incorrect.">
            <a:extLst>
              <a:ext uri="{FF2B5EF4-FFF2-40B4-BE49-F238E27FC236}">
                <a16:creationId xmlns:a16="http://schemas.microsoft.com/office/drawing/2014/main" id="{DF68B682-0CEB-E6E3-4579-36779C1E93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2849" y="4660543"/>
            <a:ext cx="885665" cy="664249"/>
          </a:xfrm>
          <a:prstGeom prst="rect">
            <a:avLst/>
          </a:prstGeom>
        </p:spPr>
      </p:pic>
      <p:pic>
        <p:nvPicPr>
          <p:cNvPr id="4104" name="Picture 8" descr="Download Lockheed Martin Logo PNG Image for Free">
            <a:extLst>
              <a:ext uri="{FF2B5EF4-FFF2-40B4-BE49-F238E27FC236}">
                <a16:creationId xmlns:a16="http://schemas.microsoft.com/office/drawing/2014/main" id="{774C4C16-7758-67C2-6B16-C3F8B498C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04" y="4847367"/>
            <a:ext cx="1041655" cy="4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RQ-4 Global Hawk 3D Model $15 - .ma .obj - Free3D">
            <a:extLst>
              <a:ext uri="{FF2B5EF4-FFF2-40B4-BE49-F238E27FC236}">
                <a16:creationId xmlns:a16="http://schemas.microsoft.com/office/drawing/2014/main" id="{27C919DF-1042-93C5-0AD1-89171747D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00" y="4351813"/>
            <a:ext cx="3021659" cy="169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Northrop Grumman Logo and symbol, meaning, history, PNG, brand">
            <a:extLst>
              <a:ext uri="{FF2B5EF4-FFF2-40B4-BE49-F238E27FC236}">
                <a16:creationId xmlns:a16="http://schemas.microsoft.com/office/drawing/2014/main" id="{06AC7E57-FCF2-40E6-92B2-4DF1996B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941" y="4802337"/>
            <a:ext cx="1671858" cy="104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99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an Rocket Lab come to NASA's rescue with new Mars sample-return plan? |  Space">
            <a:extLst>
              <a:ext uri="{FF2B5EF4-FFF2-40B4-BE49-F238E27FC236}">
                <a16:creationId xmlns:a16="http://schemas.microsoft.com/office/drawing/2014/main" id="{C21FE33F-DB04-F06E-5D5C-26EFCCCA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07" y="1848127"/>
            <a:ext cx="7917424" cy="445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6A12F8-DD2F-AE73-677F-D5310D6D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15" y="579602"/>
            <a:ext cx="7300601" cy="898770"/>
          </a:xfrm>
        </p:spPr>
        <p:txBody>
          <a:bodyPr/>
          <a:lstStyle/>
          <a:p>
            <a:r>
              <a:rPr lang="en-US" dirty="0"/>
              <a:t>MARS SAMPLE RETURN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02515B-55C4-78E4-888B-2D87F90A02B8}"/>
              </a:ext>
            </a:extLst>
          </p:cNvPr>
          <p:cNvSpPr txBox="1"/>
          <p:nvPr/>
        </p:nvSpPr>
        <p:spPr>
          <a:xfrm>
            <a:off x="673508" y="1966451"/>
            <a:ext cx="29054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0" dirty="0">
                <a:effectLst/>
                <a:latin typeface="Google Sans"/>
              </a:rPr>
              <a:t>Mars Sample Return (MSR) Mission</a:t>
            </a:r>
          </a:p>
          <a:p>
            <a:pPr algn="l"/>
            <a:endParaRPr lang="en-US" b="0" i="0" dirty="0">
              <a:effectLst/>
              <a:latin typeface="Google Sans"/>
            </a:endParaRPr>
          </a:p>
          <a:p>
            <a:pPr algn="l"/>
            <a:r>
              <a:rPr lang="en-US" b="0" i="0" dirty="0">
                <a:effectLst/>
                <a:latin typeface="Google Sans"/>
              </a:rPr>
              <a:t>This mission will involve the Mars2020 Perseverance rover, assisting in collecting soil and rock samples, then bringing them back to earth.</a:t>
            </a:r>
          </a:p>
          <a:p>
            <a:pPr algn="l"/>
            <a:endParaRPr lang="en-US" dirty="0">
              <a:latin typeface="Google Sans"/>
            </a:endParaRPr>
          </a:p>
          <a:p>
            <a:pPr algn="l"/>
            <a:r>
              <a:rPr lang="en-US" b="0" i="0" dirty="0">
                <a:effectLst/>
                <a:latin typeface="Google Sans"/>
              </a:rPr>
              <a:t>Our bearings will be used in the soil retrieval system.</a:t>
            </a:r>
          </a:p>
        </p:txBody>
      </p:sp>
      <p:pic>
        <p:nvPicPr>
          <p:cNvPr id="7172" name="Picture 4" descr="Symbols of NASA - NASA">
            <a:extLst>
              <a:ext uri="{FF2B5EF4-FFF2-40B4-BE49-F238E27FC236}">
                <a16:creationId xmlns:a16="http://schemas.microsoft.com/office/drawing/2014/main" id="{AAB0887B-30D6-D76E-2FAB-065B0D435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978" y="5283247"/>
            <a:ext cx="878974" cy="70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logo with white text&#10;&#10;AI-generated content may be incorrect.">
            <a:extLst>
              <a:ext uri="{FF2B5EF4-FFF2-40B4-BE49-F238E27FC236}">
                <a16:creationId xmlns:a16="http://schemas.microsoft.com/office/drawing/2014/main" id="{12FA1AE5-848B-A0D1-139B-C39C3D561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08" y="5131217"/>
            <a:ext cx="1344376" cy="100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83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ew Launchers for Laser Guided Rocket - Defense Update:">
            <a:extLst>
              <a:ext uri="{FF2B5EF4-FFF2-40B4-BE49-F238E27FC236}">
                <a16:creationId xmlns:a16="http://schemas.microsoft.com/office/drawing/2014/main" id="{3E247502-6550-4B89-4DE3-A0C73975A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2" y="5210463"/>
            <a:ext cx="2079504" cy="94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17B9D3-A88A-5F79-3CD7-7112379E4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707401"/>
            <a:ext cx="6518639" cy="566428"/>
          </a:xfrm>
        </p:spPr>
        <p:txBody>
          <a:bodyPr/>
          <a:lstStyle/>
          <a:p>
            <a:r>
              <a:rPr lang="en-US" dirty="0"/>
              <a:t>DEFENSE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092CE-B028-71A6-C0A0-FB94C591E9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392" y="2099698"/>
            <a:ext cx="3923049" cy="265860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Pacamor has been supplying the US Department of Defense and their allies for decades.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PKB bearings are used in guided missiles, aircraft avionics and weapons systems.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96C5E-DC1F-D26B-A71E-5322020B8A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126" name="Picture 6" descr="MH-60L DAP | Heliborne Wiki | Fandom">
            <a:extLst>
              <a:ext uri="{FF2B5EF4-FFF2-40B4-BE49-F238E27FC236}">
                <a16:creationId xmlns:a16="http://schemas.microsoft.com/office/drawing/2014/main" id="{CEA369B4-052C-DE11-55AA-4FAA9E3E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15" y="467728"/>
            <a:ext cx="5101189" cy="25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94C0F9C0-2C3C-4D6F-CD92-FFE1B02D3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236" y="4957485"/>
            <a:ext cx="1116005" cy="111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98307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56051434_win32_KB_V3.potx" id="{43D84336-549C-4EAD-AE8D-BE1D65DE3314}" vid="{2C1BB0A5-2565-4EB8-A5F5-FF12201C54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6D4D42E-C7BD-4080-9A83-56BA58F91A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0E3FE2-6B9B-4C9A-84D9-AD118750DE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D1C4F3-182B-4FFD-86F3-85933C0520B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Light modernist presentation</Template>
  <TotalTime>180</TotalTime>
  <Words>410</Words>
  <Application>Microsoft Office PowerPoint</Application>
  <PresentationFormat>Widescreen</PresentationFormat>
  <Paragraphs>48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Aharoni</vt:lpstr>
      <vt:lpstr>Arial</vt:lpstr>
      <vt:lpstr>Arial Black</vt:lpstr>
      <vt:lpstr>Avenir Next LT Pro</vt:lpstr>
      <vt:lpstr>Avenir Next LT Pro Light</vt:lpstr>
      <vt:lpstr>Calibri</vt:lpstr>
      <vt:lpstr>Californian FB</vt:lpstr>
      <vt:lpstr>Google Sans</vt:lpstr>
      <vt:lpstr>Custom</vt:lpstr>
      <vt:lpstr>Pacamor Kubar’s top accomplishments</vt:lpstr>
      <vt:lpstr>Aerospace &amp; space flight</vt:lpstr>
      <vt:lpstr>Docking station</vt:lpstr>
      <vt:lpstr>James webb telescope</vt:lpstr>
      <vt:lpstr>Mars2020 rover</vt:lpstr>
      <vt:lpstr>NASA DRAGONFLY</vt:lpstr>
      <vt:lpstr>LOW-ORBIT AND  UNMANNED SYSTEMS</vt:lpstr>
      <vt:lpstr>MARS SAMPLE RETURN</vt:lpstr>
      <vt:lpstr>DEFENSE</vt:lpstr>
      <vt:lpstr>MORTER FUZES</vt:lpstr>
      <vt:lpstr>57mm guided bullets</vt:lpstr>
      <vt:lpstr>Top supplier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 Osta - PKB</dc:creator>
  <cp:lastModifiedBy>William Osta - PKB</cp:lastModifiedBy>
  <cp:revision>64</cp:revision>
  <dcterms:created xsi:type="dcterms:W3CDTF">2025-02-26T18:59:29Z</dcterms:created>
  <dcterms:modified xsi:type="dcterms:W3CDTF">2025-02-27T14:47:45Z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